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65" r:id="rId3"/>
    <p:sldId id="296" r:id="rId4"/>
    <p:sldId id="267" r:id="rId5"/>
    <p:sldId id="298" r:id="rId6"/>
    <p:sldId id="299" r:id="rId7"/>
    <p:sldId id="268" r:id="rId8"/>
    <p:sldId id="291" r:id="rId9"/>
    <p:sldId id="269" r:id="rId10"/>
    <p:sldId id="271" r:id="rId11"/>
    <p:sldId id="300" r:id="rId12"/>
    <p:sldId id="270" r:id="rId13"/>
    <p:sldId id="292" r:id="rId14"/>
    <p:sldId id="303" r:id="rId15"/>
    <p:sldId id="288" r:id="rId16"/>
    <p:sldId id="301" r:id="rId17"/>
    <p:sldId id="273" r:id="rId18"/>
    <p:sldId id="302" r:id="rId19"/>
    <p:sldId id="272" r:id="rId20"/>
    <p:sldId id="274" r:id="rId21"/>
    <p:sldId id="289" r:id="rId22"/>
    <p:sldId id="297" r:id="rId23"/>
    <p:sldId id="275" r:id="rId24"/>
    <p:sldId id="286" r:id="rId25"/>
    <p:sldId id="290" r:id="rId26"/>
    <p:sldId id="280" r:id="rId27"/>
    <p:sldId id="281" r:id="rId28"/>
    <p:sldId id="276" r:id="rId29"/>
    <p:sldId id="294" r:id="rId30"/>
    <p:sldId id="293" r:id="rId31"/>
    <p:sldId id="277" r:id="rId32"/>
    <p:sldId id="285" r:id="rId33"/>
    <p:sldId id="278" r:id="rId34"/>
    <p:sldId id="279" r:id="rId35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1F407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3369" autoAdjust="0"/>
  </p:normalViewPr>
  <p:slideViewPr>
    <p:cSldViewPr snapToGrid="0" snapToObjects="1">
      <p:cViewPr varScale="1">
        <p:scale>
          <a:sx n="108" d="100"/>
          <a:sy n="108" d="100"/>
        </p:scale>
        <p:origin x="-1044" y="-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29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27.05.2014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=""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Halbwertszeit der Rotation</a:t>
            </a:r>
            <a:r>
              <a:rPr lang="de-CH" baseline="0" dirty="0" smtClean="0"/>
              <a:t> ist ca. 50 sec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Cont.mp4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Aerodynamic effects on rotation neglected (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aero</a:t>
            </a:r>
            <a:r>
              <a:rPr lang="en-US" dirty="0" smtClean="0"/>
              <a:t> </a:t>
            </a:r>
            <a:r>
              <a:rPr lang="en-US" dirty="0" smtClean="0">
                <a:latin typeface="LM Roman 10" pitchFamily="50" charset="0"/>
              </a:rPr>
              <a:t>&lt;&lt;</a:t>
            </a:r>
            <a:r>
              <a:rPr lang="en-US" dirty="0" smtClean="0"/>
              <a:t> 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actuation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9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688792"/>
            <a:ext cx="4933950" cy="361950"/>
          </a:xfrm>
          <a:prstGeom prst="rect">
            <a:avLst/>
          </a:prstGeom>
          <a:noFill/>
        </p:spPr>
      </p:pic>
      <p:pic>
        <p:nvPicPr>
          <p:cNvPr id="20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487" y="3729164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6626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66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66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66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8496300" cy="772227"/>
          </a:xfrm>
        </p:spPr>
        <p:txBody>
          <a:bodyPr/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9664212" cy="424293"/>
          </a:xfrm>
        </p:spPr>
        <p:txBody>
          <a:bodyPr/>
          <a:lstStyle/>
          <a:p>
            <a:r>
              <a:rPr lang="de-CH" dirty="0" smtClean="0">
                <a:solidFill>
                  <a:schemeClr val="bg2"/>
                </a:solidFill>
              </a:rPr>
              <a:t>Position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assumed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on </a:t>
            </a:r>
            <a:r>
              <a:rPr lang="de-CH" dirty="0" err="1" smtClean="0"/>
              <a:t>sphere</a:t>
            </a:r>
            <a:endParaRPr lang="de-CH" dirty="0" smtClean="0"/>
          </a:p>
          <a:p>
            <a:r>
              <a:rPr lang="de-CH" dirty="0" smtClean="0">
                <a:solidFill>
                  <a:schemeClr val="bg2"/>
                </a:solidFill>
              </a:rPr>
              <a:t>Radius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smtClean="0">
                <a:solidFill>
                  <a:schemeClr val="bg2"/>
                </a:solidFill>
              </a:rPr>
              <a:t>mass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assumed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endParaRPr lang="de-CH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sz="1800" dirty="0" smtClean="0"/>
              <a:t>  </a:t>
            </a:r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1959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91" y="4137136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7534792" y="4313873"/>
            <a:ext cx="633262" cy="576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 24"/>
          <p:cNvSpPr/>
          <p:nvPr/>
        </p:nvSpPr>
        <p:spPr>
          <a:xfrm>
            <a:off x="4527621" y="4044773"/>
            <a:ext cx="828000" cy="72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72951"/>
          </a:xfrm>
        </p:spPr>
        <p:txBody>
          <a:bodyPr/>
          <a:lstStyle/>
          <a:p>
            <a:r>
              <a:rPr lang="en-US" dirty="0" smtClean="0"/>
              <a:t>Angular </a:t>
            </a:r>
            <a:r>
              <a:rPr lang="en-US" dirty="0" smtClean="0"/>
              <a:t>Acceleration</a:t>
            </a:r>
            <a:endParaRPr lang="en-US" dirty="0" smtClean="0"/>
          </a:p>
        </p:txBody>
      </p:sp>
      <p:sp>
        <p:nvSpPr>
          <p:cNvPr id="31" name="Rechteck 30"/>
          <p:cNvSpPr/>
          <p:nvPr/>
        </p:nvSpPr>
        <p:spPr>
          <a:xfrm>
            <a:off x="8168054" y="4317189"/>
            <a:ext cx="592726" cy="576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26778" y="4747997"/>
            <a:ext cx="686598" cy="36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hteck 28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Rechteck 2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/>
          <p:cNvSpPr/>
          <p:nvPr/>
        </p:nvSpPr>
        <p:spPr>
          <a:xfrm>
            <a:off x="6278034" y="4317189"/>
            <a:ext cx="853146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/>
          <p:cNvSpPr/>
          <p:nvPr/>
        </p:nvSpPr>
        <p:spPr>
          <a:xfrm>
            <a:off x="2138624" y="4301423"/>
            <a:ext cx="684000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r="83094"/>
          <a:stretch>
            <a:fillRect/>
          </a:stretch>
        </p:blipFill>
        <p:spPr bwMode="auto">
          <a:xfrm>
            <a:off x="738191" y="4137136"/>
            <a:ext cx="1257667" cy="1266825"/>
          </a:xfrm>
          <a:prstGeom prst="rect">
            <a:avLst/>
          </a:prstGeom>
          <a:noFill/>
        </p:spPr>
      </p:pic>
      <p:sp>
        <p:nvSpPr>
          <p:cNvPr id="18" name="Rechteck 17"/>
          <p:cNvSpPr/>
          <p:nvPr/>
        </p:nvSpPr>
        <p:spPr>
          <a:xfrm>
            <a:off x="7433058" y="1614980"/>
            <a:ext cx="1366196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  <a:endParaRPr lang="de-CH" dirty="0"/>
          </a:p>
        </p:txBody>
      </p:sp>
      <p:sp>
        <p:nvSpPr>
          <p:cNvPr id="19" name="Rechteck 18"/>
          <p:cNvSpPr/>
          <p:nvPr/>
        </p:nvSpPr>
        <p:spPr>
          <a:xfrm>
            <a:off x="7433058" y="2277022"/>
            <a:ext cx="1387092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Constant 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20" name="Picture 2" descr="http://latex.codecogs.com/png.latex?%5Cinline%20%5Cmathbf%7BM%7D_b%20%3D%20%5Csum_%7Bk%3D1%7D%5EN%20%7B%20%5Cleft%5B%20%5Cmathbf%7BC%7D_%7Bb%2Cm_k%7D%20%5Cleft%28%20%5Cleft%5B%20%5Cbegin%7Barray%7D%7Bc%7D%200%20%5C%5C%200%20%5C%5C%20-%20r%20%5Cend%7Barray%7D%20%5Cright%5D%20%5Ctimes%20%5Cleft%5B%20%5Cbegin%7Barray%7D%7Bc%7D%20F%5E%7Bm_k%7D_x%20%5C%5C%20F%5E%7Bm_k%7D_y%20%5C%5C%200%20%5Cend%7Barray%7D%20%5Cright%5D%20%5Cright%29%20%5Cright%20%5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 l="30932" b="44853"/>
          <a:stretch>
            <a:fillRect/>
          </a:stretch>
        </p:blipFill>
        <p:spPr bwMode="auto">
          <a:xfrm>
            <a:off x="1995858" y="4040419"/>
            <a:ext cx="4157783" cy="1103081"/>
          </a:xfrm>
          <a:prstGeom prst="rect">
            <a:avLst/>
          </a:prstGeom>
          <a:noFill/>
        </p:spPr>
      </p:pic>
      <p:pic>
        <p:nvPicPr>
          <p:cNvPr id="32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l="60153" r="-463"/>
          <a:stretch>
            <a:fillRect/>
          </a:stretch>
        </p:blipFill>
        <p:spPr bwMode="auto">
          <a:xfrm>
            <a:off x="6065721" y="4137136"/>
            <a:ext cx="2998956" cy="1266825"/>
          </a:xfrm>
          <a:prstGeom prst="rect">
            <a:avLst/>
          </a:prstGeom>
          <a:noFill/>
        </p:spPr>
      </p:pic>
      <p:sp>
        <p:nvSpPr>
          <p:cNvPr id="35" name="Rechteck 34"/>
          <p:cNvSpPr/>
          <p:nvPr/>
        </p:nvSpPr>
        <p:spPr>
          <a:xfrm>
            <a:off x="7433058" y="2915197"/>
            <a:ext cx="1387092" cy="5524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State</a:t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7341576" y="1485900"/>
            <a:ext cx="1586643" cy="211894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7650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7652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7653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7651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Gradient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convergence</a:t>
            </a:r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4976754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8674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8676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8677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8675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sufficiently</a:t>
            </a:r>
            <a:r>
              <a:rPr lang="de-CH" b="1" dirty="0" smtClean="0">
                <a:solidFill>
                  <a:schemeClr val="bg2"/>
                </a:solidFill>
              </a:rPr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excited</a:t>
            </a:r>
            <a:endParaRPr lang="de-CH" b="1" dirty="0" smtClean="0">
              <a:solidFill>
                <a:schemeClr val="bg2"/>
              </a:solidFill>
            </a:endParaRPr>
          </a:p>
          <a:p>
            <a:pPr lvl="1"/>
            <a:r>
              <a:rPr lang="de-CH" b="1" dirty="0" smtClean="0"/>
              <a:t>F</a:t>
            </a:r>
            <a:r>
              <a:rPr lang="de-CH" b="1" dirty="0" smtClean="0"/>
              <a:t>orward/</a:t>
            </a:r>
            <a:r>
              <a:rPr lang="de-CH" b="1" dirty="0" err="1" smtClean="0"/>
              <a:t>backward</a:t>
            </a:r>
            <a:endParaRPr lang="de-CH" dirty="0" smtClean="0"/>
          </a:p>
          <a:p>
            <a:pPr lvl="1"/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9" name="auFeedbackCo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51249" y="3108934"/>
            <a:ext cx="4331934" cy="3248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/>
        </p:nvSpPr>
        <p:spPr>
          <a:xfrm>
            <a:off x="6341928" y="1774208"/>
            <a:ext cx="2284423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/>
          <p:cNvSpPr/>
          <p:nvPr/>
        </p:nvSpPr>
        <p:spPr>
          <a:xfrm>
            <a:off x="2968335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3850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A</a:t>
            </a:r>
            <a:r>
              <a:rPr lang="de-CH" dirty="0" err="1" smtClean="0"/>
              <a:t>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1202" name="Picture 2" descr="C:\Users\Matthias\Documents\GitHub\AU_estimator_doc\02_Presentation\0202_Final\Figures\au_sketch\skye_without_a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990518"/>
            <a:ext cx="1690753" cy="1696750"/>
          </a:xfrm>
          <a:prstGeom prst="rect">
            <a:avLst/>
          </a:prstGeom>
          <a:noFill/>
        </p:spPr>
      </p:pic>
      <p:sp>
        <p:nvSpPr>
          <p:cNvPr id="19" name="Plus 18"/>
          <p:cNvSpPr/>
          <p:nvPr/>
        </p:nvSpPr>
        <p:spPr>
          <a:xfrm>
            <a:off x="2364764" y="3380155"/>
            <a:ext cx="559634" cy="559634"/>
          </a:xfrm>
          <a:prstGeom prst="mathPlus">
            <a:avLst>
              <a:gd name="adj1" fmla="val 1428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1203" name="Picture 3" descr="C:\Users\Matthias\Documents\GitHub\AU_estimator_doc\02_Presentation\0202_Final\Figures\au_sketch\au_view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92" y="2811597"/>
            <a:ext cx="1559257" cy="1053620"/>
          </a:xfrm>
          <a:prstGeom prst="rect">
            <a:avLst/>
          </a:prstGeom>
          <a:noFill/>
        </p:spPr>
      </p:pic>
      <p:pic>
        <p:nvPicPr>
          <p:cNvPr id="51205" name="Picture 5" descr="C:\Users\Matthias\Documents\GitHub\AU_estimator_doc\02_Presentation\0202_Final\Figures\au_sketch\skye_with_a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8587" y="1597516"/>
            <a:ext cx="2207764" cy="2184443"/>
          </a:xfrm>
          <a:prstGeom prst="rect">
            <a:avLst/>
          </a:prstGeom>
          <a:noFill/>
        </p:spPr>
      </p:pic>
      <p:sp>
        <p:nvSpPr>
          <p:cNvPr id="26" name="Pfeil nach rechts 25"/>
          <p:cNvSpPr/>
          <p:nvPr/>
        </p:nvSpPr>
        <p:spPr>
          <a:xfrm>
            <a:off x="5108535" y="2491735"/>
            <a:ext cx="1073070" cy="2104310"/>
          </a:xfrm>
          <a:prstGeom prst="rightArrow">
            <a:avLst>
              <a:gd name="adj1" fmla="val 68797"/>
              <a:gd name="adj2" fmla="val 434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de-CH" sz="1600" dirty="0" smtClean="0"/>
              <a:t>Parameter </a:t>
            </a:r>
            <a:r>
              <a:rPr lang="de-CH" sz="1600" dirty="0" err="1" smtClean="0"/>
              <a:t>Identification</a:t>
            </a:r>
            <a:endParaRPr lang="de-CH" sz="1600" dirty="0"/>
          </a:p>
        </p:txBody>
      </p:sp>
      <p:pic>
        <p:nvPicPr>
          <p:cNvPr id="51204" name="Picture 4" descr="C:\Users\Matthias\Documents\GitHub\AU_estimator_doc\02_Presentation\0202_Final\Figures\au_sketch\sketch_coke_with_au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05596" y="3298226"/>
            <a:ext cx="2778329" cy="1936904"/>
          </a:xfrm>
          <a:prstGeom prst="rect">
            <a:avLst/>
          </a:prstGeom>
          <a:noFill/>
        </p:spPr>
      </p:pic>
      <p:sp>
        <p:nvSpPr>
          <p:cNvPr id="27" name="Rechteck 2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pic>
        <p:nvPicPr>
          <p:cNvPr id="51201" name="Picture 1" descr="C:\Users\Matthias\Documents\GitHub\AU_estimator_doc\02_Presentation\0202_Final\Figures\au_sketch\sketch_coke_proper_alph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4578" y="3625778"/>
            <a:ext cx="2148297" cy="1497680"/>
          </a:xfrm>
          <a:prstGeom prst="rect">
            <a:avLst/>
          </a:prstGeom>
          <a:noFill/>
        </p:spPr>
      </p:pic>
      <p:sp>
        <p:nvSpPr>
          <p:cNvPr id="28" name="Rechteck 27"/>
          <p:cNvSpPr/>
          <p:nvPr/>
        </p:nvSpPr>
        <p:spPr>
          <a:xfrm>
            <a:off x="2968335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 </a:t>
            </a:r>
            <a:r>
              <a:rPr lang="de-CH" dirty="0" err="1" smtClean="0"/>
              <a:t>Actuation</a:t>
            </a:r>
            <a:r>
              <a:rPr lang="de-CH" dirty="0" smtClean="0"/>
              <a:t> Unit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6341928" y="5262276"/>
            <a:ext cx="2284423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Elegant Movement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1"/>
            <a:r>
              <a:rPr lang="en-US" dirty="0" smtClean="0"/>
              <a:t>Confidence Region</a:t>
            </a:r>
          </a:p>
          <a:p>
            <a:pPr lvl="1"/>
            <a:r>
              <a:rPr lang="en-US" dirty="0" smtClean="0"/>
              <a:t>Convergence Region</a:t>
            </a:r>
          </a:p>
          <a:p>
            <a:pPr lvl="1"/>
            <a:r>
              <a:rPr lang="en-US" dirty="0" err="1" smtClean="0"/>
              <a:t>Casestudies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Experimental Results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oriented</a:t>
            </a:r>
            <a:r>
              <a:rPr lang="de-CH" dirty="0" smtClean="0"/>
              <a:t> </a:t>
            </a:r>
            <a:r>
              <a:rPr lang="de-CH" dirty="0" err="1" smtClean="0"/>
              <a:t>simulator</a:t>
            </a:r>
            <a:r>
              <a:rPr lang="de-CH" dirty="0" smtClean="0"/>
              <a:t> in </a:t>
            </a:r>
            <a:r>
              <a:rPr lang="de-CH" cap="small" dirty="0" err="1" smtClean="0"/>
              <a:t>Matlab</a:t>
            </a:r>
            <a:endParaRPr lang="de-CH" cap="small" dirty="0" smtClean="0"/>
          </a:p>
          <a:p>
            <a:r>
              <a:rPr lang="de-CH" dirty="0" smtClean="0"/>
              <a:t>Modular </a:t>
            </a:r>
            <a:r>
              <a:rPr lang="de-CH" dirty="0" err="1" smtClean="0"/>
              <a:t>concept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(</a:t>
            </a:r>
            <a:r>
              <a:rPr lang="de-CH" dirty="0" err="1" smtClean="0"/>
              <a:t>almost</a:t>
            </a:r>
            <a:r>
              <a:rPr lang="de-CH" dirty="0" smtClean="0"/>
              <a:t>)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829994" y="4009292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Part</a:t>
            </a:r>
          </a:p>
          <a:p>
            <a:pPr algn="ctr"/>
            <a:r>
              <a:rPr lang="de-CH" sz="1200" dirty="0" smtClean="0"/>
              <a:t>mass, </a:t>
            </a:r>
            <a:r>
              <a:rPr lang="de-CH" sz="1200" dirty="0" err="1" smtClean="0"/>
              <a:t>dimension</a:t>
            </a:r>
            <a:r>
              <a:rPr lang="de-CH" sz="1200" dirty="0" smtClean="0"/>
              <a:t>, </a:t>
            </a:r>
            <a:r>
              <a:rPr lang="de-CH" sz="1200" dirty="0" err="1" smtClean="0"/>
              <a:t>drag</a:t>
            </a:r>
            <a:r>
              <a:rPr lang="de-CH" sz="1200" dirty="0" smtClean="0"/>
              <a:t> </a:t>
            </a:r>
            <a:r>
              <a:rPr lang="de-CH" sz="1200" dirty="0" err="1" smtClean="0"/>
              <a:t>coeff</a:t>
            </a:r>
            <a:r>
              <a:rPr lang="de-CH" sz="1200" dirty="0" smtClean="0"/>
              <a:t>., …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829994" y="3083169"/>
            <a:ext cx="1533378" cy="787790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</a:t>
            </a:r>
          </a:p>
          <a:p>
            <a:pPr algn="ctr"/>
            <a:r>
              <a:rPr lang="en-US" sz="1200" dirty="0" smtClean="0"/>
              <a:t>parts, Hamiltonians, …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829994" y="4921348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dist="88900" dir="2700000" algn="tl" rotWithShape="0">
              <a:schemeClr val="bg2">
                <a:lumMod val="75000"/>
                <a:alpha val="7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Actuator</a:t>
            </a:r>
            <a:endParaRPr lang="de-CH" dirty="0" smtClean="0"/>
          </a:p>
          <a:p>
            <a:pPr algn="ctr"/>
            <a:r>
              <a:rPr lang="de-CH" sz="1200" dirty="0" smtClean="0"/>
              <a:t>States, </a:t>
            </a:r>
            <a:r>
              <a:rPr lang="de-CH" sz="1200" dirty="0" err="1" smtClean="0"/>
              <a:t>active</a:t>
            </a:r>
            <a:r>
              <a:rPr lang="de-CH" sz="1200" dirty="0" smtClean="0"/>
              <a:t> </a:t>
            </a:r>
            <a:r>
              <a:rPr lang="de-CH" sz="1200" dirty="0" err="1" smtClean="0"/>
              <a:t>forces</a:t>
            </a:r>
            <a:r>
              <a:rPr lang="de-CH" sz="1200" dirty="0" smtClean="0"/>
              <a:t> …</a:t>
            </a:r>
            <a:endParaRPr lang="de-CH" dirty="0"/>
          </a:p>
        </p:txBody>
      </p:sp>
      <p:cxnSp>
        <p:nvCxnSpPr>
          <p:cNvPr id="36" name="Gerade Verbindung 35"/>
          <p:cNvCxnSpPr>
            <a:stCxn id="12" idx="1"/>
            <a:endCxn id="13" idx="3"/>
          </p:cNvCxnSpPr>
          <p:nvPr/>
        </p:nvCxnSpPr>
        <p:spPr>
          <a:xfrm flipH="1">
            <a:off x="3504668" y="3674007"/>
            <a:ext cx="1782421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37"/>
          <p:cNvCxnSpPr>
            <a:stCxn id="12" idx="1"/>
            <a:endCxn id="15" idx="3"/>
          </p:cNvCxnSpPr>
          <p:nvPr/>
        </p:nvCxnSpPr>
        <p:spPr>
          <a:xfrm flipH="1">
            <a:off x="5281782" y="3674007"/>
            <a:ext cx="5307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2" idx="1"/>
            <a:endCxn id="26" idx="3"/>
          </p:cNvCxnSpPr>
          <p:nvPr/>
        </p:nvCxnSpPr>
        <p:spPr>
          <a:xfrm>
            <a:off x="5287089" y="3674007"/>
            <a:ext cx="2032055" cy="342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1" idx="1"/>
            <a:endCxn id="30" idx="3"/>
          </p:cNvCxnSpPr>
          <p:nvPr/>
        </p:nvCxnSpPr>
        <p:spPr>
          <a:xfrm flipH="1">
            <a:off x="5061905" y="4600130"/>
            <a:ext cx="423853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1" idx="1"/>
            <a:endCxn id="31" idx="3"/>
          </p:cNvCxnSpPr>
          <p:nvPr/>
        </p:nvCxnSpPr>
        <p:spPr>
          <a:xfrm>
            <a:off x="5485758" y="4600130"/>
            <a:ext cx="461893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26" idx="1"/>
            <a:endCxn id="27" idx="3"/>
          </p:cNvCxnSpPr>
          <p:nvPr/>
        </p:nvCxnSpPr>
        <p:spPr>
          <a:xfrm flipH="1">
            <a:off x="6856736" y="4396154"/>
            <a:ext cx="462408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26" idx="1"/>
            <a:endCxn id="28" idx="3"/>
          </p:cNvCxnSpPr>
          <p:nvPr/>
        </p:nvCxnSpPr>
        <p:spPr>
          <a:xfrm>
            <a:off x="7319144" y="4396154"/>
            <a:ext cx="519192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2808316" y="3094888"/>
            <a:ext cx="5620492" cy="22680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Diagonal liegende Ecken des Rechtecks schneiden 11"/>
          <p:cNvSpPr/>
          <p:nvPr/>
        </p:nvSpPr>
        <p:spPr>
          <a:xfrm>
            <a:off x="4689212" y="3294179"/>
            <a:ext cx="1195754" cy="379828"/>
          </a:xfrm>
          <a:prstGeom prst="snip2Diag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</a:t>
            </a:r>
            <a:endParaRPr lang="de-CH" dirty="0"/>
          </a:p>
        </p:txBody>
      </p:sp>
      <p:sp>
        <p:nvSpPr>
          <p:cNvPr id="13" name="Diagonal liegende Ecken des Rechtecks schneiden 12"/>
          <p:cNvSpPr/>
          <p:nvPr/>
        </p:nvSpPr>
        <p:spPr>
          <a:xfrm>
            <a:off x="2906791" y="4016326"/>
            <a:ext cx="1195754" cy="379828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Hull</a:t>
            </a:r>
            <a:endParaRPr lang="de-CH" dirty="0"/>
          </a:p>
        </p:txBody>
      </p:sp>
      <p:grpSp>
        <p:nvGrpSpPr>
          <p:cNvPr id="57" name="Gruppieren 56"/>
          <p:cNvGrpSpPr/>
          <p:nvPr/>
        </p:nvGrpSpPr>
        <p:grpSpPr>
          <a:xfrm>
            <a:off x="4683905" y="4016326"/>
            <a:ext cx="1641746" cy="1186374"/>
            <a:chOff x="5148149" y="4213278"/>
            <a:chExt cx="1641746" cy="1186374"/>
          </a:xfrm>
        </p:grpSpPr>
        <p:grpSp>
          <p:nvGrpSpPr>
            <p:cNvPr id="34" name="Gruppieren 33"/>
            <p:cNvGrpSpPr/>
            <p:nvPr/>
          </p:nvGrpSpPr>
          <p:grpSpPr>
            <a:xfrm>
              <a:off x="5148149" y="4213278"/>
              <a:ext cx="1399730" cy="583804"/>
              <a:chOff x="4893211" y="5073748"/>
              <a:chExt cx="1399730" cy="583804"/>
            </a:xfrm>
          </p:grpSpPr>
          <p:sp>
            <p:nvSpPr>
              <p:cNvPr id="15" name="Diagonal liegende Ecken des Rechtecks schneiden 14"/>
              <p:cNvSpPr/>
              <p:nvPr/>
            </p:nvSpPr>
            <p:spPr>
              <a:xfrm>
                <a:off x="4893211" y="5073748"/>
                <a:ext cx="1195754" cy="379828"/>
              </a:xfrm>
              <a:prstGeom prst="snip2DiagRect">
                <a:avLst/>
              </a:prstGeom>
              <a:ln w="381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  <p:sp>
            <p:nvSpPr>
              <p:cNvPr id="19" name="Diagonal liegende Ecken des Rechtecks schneiden 18"/>
              <p:cNvSpPr/>
              <p:nvPr/>
            </p:nvSpPr>
            <p:spPr>
              <a:xfrm>
                <a:off x="4961203" y="5141740"/>
                <a:ext cx="1195754" cy="379828"/>
              </a:xfrm>
              <a:prstGeom prst="snip2DiagRect">
                <a:avLst/>
              </a:prstGeom>
              <a:ln w="381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  <p:sp>
            <p:nvSpPr>
              <p:cNvPr id="20" name="Diagonal liegende Ecken des Rechtecks schneiden 19"/>
              <p:cNvSpPr/>
              <p:nvPr/>
            </p:nvSpPr>
            <p:spPr>
              <a:xfrm>
                <a:off x="5029195" y="5209732"/>
                <a:ext cx="1195754" cy="379828"/>
              </a:xfrm>
              <a:prstGeom prst="snip2DiagRect">
                <a:avLst/>
              </a:prstGeom>
              <a:ln w="381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  <p:sp>
            <p:nvSpPr>
              <p:cNvPr id="21" name="Diagonal liegende Ecken des Rechtecks schneiden 20"/>
              <p:cNvSpPr/>
              <p:nvPr/>
            </p:nvSpPr>
            <p:spPr>
              <a:xfrm>
                <a:off x="5097187" y="5277724"/>
                <a:ext cx="1195754" cy="379828"/>
              </a:xfrm>
              <a:prstGeom prst="snip2DiagRect">
                <a:avLst/>
              </a:prstGeom>
              <a:ln w="381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AU</a:t>
                </a:r>
                <a:endParaRPr lang="de-CH" dirty="0"/>
              </a:p>
            </p:txBody>
          </p:sp>
        </p:grpSp>
        <p:sp>
          <p:nvSpPr>
            <p:cNvPr id="30" name="Diagonal liegende Ecken des Rechtecks schneiden 29"/>
            <p:cNvSpPr/>
            <p:nvPr/>
          </p:nvSpPr>
          <p:spPr>
            <a:xfrm>
              <a:off x="5148149" y="5019824"/>
              <a:ext cx="756000" cy="379828"/>
            </a:xfrm>
            <a:prstGeom prst="snip2DiagRect">
              <a:avLst/>
            </a:prstGeom>
            <a:ln w="127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Batt</a:t>
              </a:r>
              <a:endParaRPr lang="de-CH" dirty="0"/>
            </a:p>
          </p:txBody>
        </p:sp>
        <p:sp>
          <p:nvSpPr>
            <p:cNvPr id="31" name="Diagonal liegende Ecken des Rechtecks schneiden 30"/>
            <p:cNvSpPr/>
            <p:nvPr/>
          </p:nvSpPr>
          <p:spPr>
            <a:xfrm>
              <a:off x="6033895" y="5019824"/>
              <a:ext cx="756000" cy="379828"/>
            </a:xfrm>
            <a:prstGeom prst="snip2DiagRect">
              <a:avLst/>
            </a:prstGeom>
            <a:ln w="12700"/>
            <a:effectLst>
              <a:outerShdw blurRad="12700" dist="88900" dir="2700000">
                <a:schemeClr val="bg2">
                  <a:lumMod val="75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Rot</a:t>
              </a:r>
              <a:endParaRPr lang="de-CH" dirty="0"/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6478736" y="4016326"/>
            <a:ext cx="1859936" cy="1017558"/>
            <a:chOff x="6942980" y="4213278"/>
            <a:chExt cx="1859936" cy="1017558"/>
          </a:xfrm>
        </p:grpSpPr>
        <p:sp>
          <p:nvSpPr>
            <p:cNvPr id="26" name="Diagonal liegende Ecken des Rechtecks schneiden 25"/>
            <p:cNvSpPr/>
            <p:nvPr/>
          </p:nvSpPr>
          <p:spPr>
            <a:xfrm>
              <a:off x="7185511" y="4213278"/>
              <a:ext cx="1195754" cy="379828"/>
            </a:xfrm>
            <a:prstGeom prst="snip2DiagRect">
              <a:avLst/>
            </a:prstGeom>
            <a:ln w="381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Eye</a:t>
              </a:r>
              <a:endParaRPr lang="de-CH" dirty="0"/>
            </a:p>
          </p:txBody>
        </p:sp>
        <p:sp>
          <p:nvSpPr>
            <p:cNvPr id="27" name="Diagonal liegende Ecken des Rechtecks schneiden 26"/>
            <p:cNvSpPr/>
            <p:nvPr/>
          </p:nvSpPr>
          <p:spPr>
            <a:xfrm>
              <a:off x="6942980" y="4851008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</a:t>
              </a:r>
              <a:endParaRPr lang="de-CH" dirty="0"/>
            </a:p>
          </p:txBody>
        </p:sp>
        <p:sp>
          <p:nvSpPr>
            <p:cNvPr id="28" name="Diagonal liegende Ecken des Rechtecks schneiden 27"/>
            <p:cNvSpPr/>
            <p:nvPr/>
          </p:nvSpPr>
          <p:spPr>
            <a:xfrm>
              <a:off x="7802244" y="4851008"/>
              <a:ext cx="1000672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Cover</a:t>
              </a:r>
              <a:endParaRPr lang="de-CH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6563144" y="3080820"/>
            <a:ext cx="18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i="1" dirty="0" err="1" smtClean="0"/>
              <a:t>Simplified</a:t>
            </a:r>
            <a:r>
              <a:rPr lang="de-CH" sz="1200" i="1" dirty="0" smtClean="0"/>
              <a:t> </a:t>
            </a:r>
            <a:r>
              <a:rPr lang="de-CH" sz="1200" i="1" dirty="0" err="1" smtClean="0"/>
              <a:t>view</a:t>
            </a:r>
            <a:endParaRPr lang="de-CH" sz="1200" i="1" dirty="0"/>
          </a:p>
        </p:txBody>
      </p:sp>
      <p:cxnSp>
        <p:nvCxnSpPr>
          <p:cNvPr id="56" name="Gerade Verbindung mit Pfeil 55"/>
          <p:cNvCxnSpPr>
            <a:stCxn id="13" idx="0"/>
            <a:endCxn id="15" idx="2"/>
          </p:cNvCxnSpPr>
          <p:nvPr/>
        </p:nvCxnSpPr>
        <p:spPr>
          <a:xfrm>
            <a:off x="4102545" y="4206240"/>
            <a:ext cx="5813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2808316" y="5728102"/>
            <a:ext cx="2079565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5767459" y="5728102"/>
            <a:ext cx="1591370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Dataset</a:t>
            </a:r>
            <a:endParaRPr lang="de-CH" dirty="0"/>
          </a:p>
        </p:txBody>
      </p:sp>
      <p:sp>
        <p:nvSpPr>
          <p:cNvPr id="41" name="Pfeil nach unten 40"/>
          <p:cNvSpPr/>
          <p:nvPr/>
        </p:nvSpPr>
        <p:spPr>
          <a:xfrm rot="16200000">
            <a:off x="5134053" y="5800706"/>
            <a:ext cx="416815" cy="39810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45" name="Gruppieren 44"/>
          <p:cNvGrpSpPr/>
          <p:nvPr/>
        </p:nvGrpSpPr>
        <p:grpSpPr>
          <a:xfrm>
            <a:off x="3360943" y="5405092"/>
            <a:ext cx="974310" cy="231090"/>
            <a:chOff x="3784206" y="5405092"/>
            <a:chExt cx="974310" cy="231090"/>
          </a:xfrm>
        </p:grpSpPr>
        <p:sp>
          <p:nvSpPr>
            <p:cNvPr id="39" name="Pfeil nach unten 38"/>
            <p:cNvSpPr/>
            <p:nvPr/>
          </p:nvSpPr>
          <p:spPr>
            <a:xfrm>
              <a:off x="3784206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Pfeil nach unten 42"/>
            <p:cNvSpPr/>
            <p:nvPr/>
          </p:nvSpPr>
          <p:spPr>
            <a:xfrm flipV="1">
              <a:off x="4341701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Zeige Konvergenz &amp; Anzahl Iterationen mit LMA</a:t>
            </a:r>
          </a:p>
          <a:p>
            <a:r>
              <a:rPr lang="de-CH" dirty="0" smtClean="0"/>
              <a:t>Tangential ebene einführen, damit wir </a:t>
            </a:r>
            <a:r>
              <a:rPr lang="de-CH" dirty="0" err="1" smtClean="0"/>
              <a:t>resultate</a:t>
            </a:r>
            <a:r>
              <a:rPr lang="de-CH" dirty="0" smtClean="0"/>
              <a:t> vergleichen können</a:t>
            </a:r>
          </a:p>
          <a:p>
            <a:r>
              <a:rPr lang="de-CH" dirty="0" smtClean="0"/>
              <a:t>Erläutern dass </a:t>
            </a:r>
            <a:r>
              <a:rPr lang="de-CH" dirty="0" err="1" smtClean="0"/>
              <a:t>init</a:t>
            </a:r>
            <a:r>
              <a:rPr lang="de-CH" dirty="0" smtClean="0"/>
              <a:t> </a:t>
            </a:r>
            <a:r>
              <a:rPr lang="de-CH" dirty="0" err="1" smtClean="0"/>
              <a:t>deviations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Das ding das dreht</a:t>
            </a:r>
          </a:p>
          <a:p>
            <a:r>
              <a:rPr lang="de-CH" dirty="0" err="1" smtClean="0"/>
              <a:t>Evt</a:t>
            </a:r>
            <a:r>
              <a:rPr lang="de-CH" dirty="0" smtClean="0"/>
              <a:t> Tangentialebene auf  Kugel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Zeige Konvergenz &amp; Anzahl Iterationen mit LMA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Confidence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0" name="Picture 2" descr="C:\Users\Matthias\Documents\GitHub\AU_estimator_doc\02_Presentation\0202_Final\Figures\convergence_analysis_init_deviation_sim_ba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6159" y="1567974"/>
            <a:ext cx="5391681" cy="42100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Casestudies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578290" y="189054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mean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x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J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cog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4 AUs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6.18e-04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7.66e-04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6.12e-02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6.94e-05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No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drag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-4.89e-04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1.38e-03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5.16e-02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1.81e-05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Single</a:t>
                      </a:r>
                      <a:r>
                        <a:rPr lang="de-CH" baseline="0" dirty="0" smtClean="0"/>
                        <a:t> AU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578290" y="374474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std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x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J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cog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4 AUs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3.65e-03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7.19e-03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3.00e-02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1.35e-04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No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drag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4.29e-03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7.96e-03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3.35e-02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1.21e-04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6879102" y="1890737"/>
          <a:ext cx="22648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897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Resnorm</a:t>
                      </a:r>
                      <a:r>
                        <a:rPr lang="de-CH" dirty="0" smtClean="0"/>
                        <a:t> [rad/s2]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6.73e-04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6.88e-04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Inhaltsplatzhalter 1"/>
          <p:cNvSpPr txBox="1">
            <a:spLocks/>
          </p:cNvSpPr>
          <p:nvPr/>
        </p:nvSpPr>
        <p:spPr>
          <a:xfrm>
            <a:off x="323850" y="5824024"/>
            <a:ext cx="7108288" cy="42415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simulations</a:t>
            </a: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à 2000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raw</a:t>
            </a: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datapoints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1" descr="C:\Users\Matthias\Documents\GitHub\AU_estimator_doc\02_Presentation\0202_Final\Figures\result_barplot_au_asdf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56089" y="3045399"/>
            <a:ext cx="3410804" cy="2553543"/>
          </a:xfrm>
          <a:prstGeom prst="rect">
            <a:avLst/>
          </a:prstGeom>
          <a:noFill/>
        </p:spPr>
      </p:pic>
      <p:sp>
        <p:nvSpPr>
          <p:cNvPr id="12" name="Textfeld 11"/>
          <p:cNvSpPr txBox="1"/>
          <p:nvPr/>
        </p:nvSpPr>
        <p:spPr>
          <a:xfrm rot="19244616">
            <a:off x="5233712" y="1110433"/>
            <a:ext cx="2247539" cy="64633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dirty="0" smtClean="0"/>
              <a:t>Es fehlt 5AU </a:t>
            </a:r>
            <a:r>
              <a:rPr lang="de-CH" dirty="0" err="1" smtClean="0"/>
              <a:t>dataset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ropbox\semesterthesis\interactive cut\interactive_cut_lon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006229"/>
            <a:ext cx="8496300" cy="2245718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en-US" dirty="0" smtClean="0"/>
              <a:t>Acquisition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3489" name="Picture 1" descr="C:\Users\Matthias\Documents\GitHub\AU_estimator_doc\02_Presentation\0202_Final\Figures\interactive cut\interactive_cut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26" y="1695163"/>
            <a:ext cx="8240225" cy="4613563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6427177" y="3429000"/>
            <a:ext cx="2716823" cy="1206500"/>
            <a:chOff x="6427177" y="3429000"/>
            <a:chExt cx="2716823" cy="1206500"/>
          </a:xfrm>
        </p:grpSpPr>
        <p:sp>
          <p:nvSpPr>
            <p:cNvPr id="8" name="Ellipse 7"/>
            <p:cNvSpPr/>
            <p:nvPr/>
          </p:nvSpPr>
          <p:spPr>
            <a:xfrm>
              <a:off x="6427177" y="3429000"/>
              <a:ext cx="1100871" cy="1206500"/>
            </a:xfrm>
            <a:prstGeom prst="ellipse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528049" y="3429000"/>
              <a:ext cx="16159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err="1" smtClean="0"/>
                <a:t>Disturbance</a:t>
              </a:r>
              <a:r>
                <a:rPr lang="de-CH" dirty="0" smtClean="0"/>
                <a:t>:</a:t>
              </a:r>
            </a:p>
            <a:p>
              <a:r>
                <a:rPr lang="de-CH" dirty="0" smtClean="0"/>
                <a:t>Skye </a:t>
              </a:r>
              <a:r>
                <a:rPr lang="de-CH" dirty="0" err="1" smtClean="0"/>
                <a:t>has</a:t>
              </a:r>
              <a:r>
                <a:rPr lang="de-CH" dirty="0" smtClean="0"/>
                <a:t> </a:t>
              </a:r>
              <a:r>
                <a:rPr lang="de-CH" dirty="0" err="1" smtClean="0"/>
                <a:t>been</a:t>
              </a:r>
              <a:r>
                <a:rPr lang="de-CH" dirty="0" smtClean="0"/>
                <a:t> </a:t>
              </a:r>
              <a:r>
                <a:rPr lang="de-CH" dirty="0" err="1" smtClean="0"/>
                <a:t>catched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Experiments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5044593" y="1261511"/>
            <a:ext cx="4212767" cy="3315067"/>
          </a:xfrm>
          <a:prstGeom prst="rect">
            <a:avLst/>
          </a:prstGeom>
          <a:noFill/>
        </p:spPr>
      </p:pic>
      <p:grpSp>
        <p:nvGrpSpPr>
          <p:cNvPr id="20" name="Gruppieren 19"/>
          <p:cNvGrpSpPr/>
          <p:nvPr/>
        </p:nvGrpSpPr>
        <p:grpSpPr>
          <a:xfrm>
            <a:off x="5418184" y="2491947"/>
            <a:ext cx="1459523" cy="1839784"/>
            <a:chOff x="5418184" y="2491947"/>
            <a:chExt cx="1459523" cy="1839784"/>
          </a:xfrm>
        </p:grpSpPr>
        <p:sp>
          <p:nvSpPr>
            <p:cNvPr id="8" name="Rechteck 7"/>
            <p:cNvSpPr/>
            <p:nvPr/>
          </p:nvSpPr>
          <p:spPr>
            <a:xfrm rot="3505838">
              <a:off x="5228054" y="2682077"/>
              <a:ext cx="1839784" cy="1459523"/>
            </a:xfrm>
            <a:prstGeom prst="rect">
              <a:avLst/>
            </a:prstGeom>
            <a:solidFill>
              <a:srgbClr val="99CCFF">
                <a:alpha val="23922"/>
              </a:srgbClr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 flipV="1">
              <a:off x="6066693" y="3112476"/>
              <a:ext cx="518746" cy="307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>
              <a:off x="6066693" y="3420207"/>
              <a:ext cx="290146" cy="5451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ogen 12"/>
            <p:cNvSpPr/>
            <p:nvPr/>
          </p:nvSpPr>
          <p:spPr>
            <a:xfrm>
              <a:off x="5873264" y="3077308"/>
              <a:ext cx="641839" cy="694593"/>
            </a:xfrm>
            <a:prstGeom prst="arc">
              <a:avLst>
                <a:gd name="adj1" fmla="val 19002085"/>
                <a:gd name="adj2" fmla="val 1292039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" name="Gerade Verbindung 14"/>
            <p:cNvCxnSpPr/>
            <p:nvPr/>
          </p:nvCxnSpPr>
          <p:spPr>
            <a:xfrm>
              <a:off x="6066693" y="3420207"/>
              <a:ext cx="540000" cy="14400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6365639" y="2813548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x</a:t>
              </a:r>
              <a:endParaRPr lang="de-CH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298966" y="3719086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y</a:t>
              </a:r>
              <a:endParaRPr lang="de-CH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6246571" y="3191581"/>
              <a:ext cx="53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α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505462"/>
            <a:ext cx="6882012" cy="71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 smtClean="0"/>
          </a:p>
          <a:p>
            <a:pPr>
              <a:spcBef>
                <a:spcPts val="500"/>
              </a:spcBef>
            </a:pP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Similar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Simulation </a:t>
            </a:r>
            <a:r>
              <a:rPr lang="de-CH" dirty="0" err="1" smtClean="0"/>
              <a:t>case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12" name="Inhaltsplatzhalter 11" descr="convergence_analysis_init_deviation_bar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30575" y="1295413"/>
            <a:ext cx="5682849" cy="421005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6878469" y="1833562"/>
            <a:ext cx="2753912" cy="2167080"/>
          </a:xfrm>
          <a:prstGeom prst="rect">
            <a:avLst/>
          </a:prstGeom>
          <a:noFill/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Improve</a:t>
            </a:r>
            <a:r>
              <a:rPr lang="de-CH" dirty="0" smtClean="0"/>
              <a:t> </a:t>
            </a:r>
            <a:r>
              <a:rPr lang="de-CH" dirty="0" err="1" smtClean="0"/>
              <a:t>Usability</a:t>
            </a:r>
            <a:r>
              <a:rPr lang="de-CH" dirty="0" smtClean="0"/>
              <a:t> &amp; </a:t>
            </a:r>
            <a:r>
              <a:rPr lang="de-CH" dirty="0" err="1" smtClean="0"/>
              <a:t>Control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sp>
        <p:nvSpPr>
          <p:cNvPr id="23" name="Inhaltsplatzhalter 2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4" name="Inhaltsplatzhalter 2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5" name="Rechteck 24"/>
          <p:cNvSpPr/>
          <p:nvPr/>
        </p:nvSpPr>
        <p:spPr>
          <a:xfrm>
            <a:off x="323850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Help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taring</a:t>
            </a:r>
            <a:endParaRPr lang="de-CH" dirty="0"/>
          </a:p>
        </p:txBody>
      </p:sp>
      <p:sp>
        <p:nvSpPr>
          <p:cNvPr id="26" name="Rechteck 25"/>
          <p:cNvSpPr/>
          <p:nvPr/>
        </p:nvSpPr>
        <p:spPr>
          <a:xfrm>
            <a:off x="4716016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Determine</a:t>
            </a:r>
            <a:r>
              <a:rPr lang="de-CH" dirty="0" smtClean="0"/>
              <a:t> </a:t>
            </a:r>
            <a:r>
              <a:rPr lang="de-CH" dirty="0" err="1" smtClean="0"/>
              <a:t>hard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measure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  <a:endParaRPr lang="de-CH" dirty="0"/>
          </a:p>
        </p:txBody>
      </p:sp>
      <p:pic>
        <p:nvPicPr>
          <p:cNvPr id="47105" name="Picture 1" descr="C:\Users\Matthias\Documents\GitHub\AU_estimator_doc\02_Presentation\0202_Final\Figures\au_sketch\skye_taring_scetch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1018" y="2478033"/>
            <a:ext cx="2616200" cy="2524125"/>
          </a:xfrm>
          <a:prstGeom prst="rect">
            <a:avLst/>
          </a:prstGeom>
          <a:noFill/>
        </p:spPr>
      </p:pic>
      <p:sp>
        <p:nvSpPr>
          <p:cNvPr id="28" name="Textfeld 27"/>
          <p:cNvSpPr txBox="1"/>
          <p:nvPr/>
        </p:nvSpPr>
        <p:spPr>
          <a:xfrm rot="19060041">
            <a:off x="192468" y="2448234"/>
            <a:ext cx="137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taring</a:t>
            </a:r>
            <a:r>
              <a:rPr lang="de-CH" sz="1400" dirty="0" smtClean="0"/>
              <a:t> </a:t>
            </a:r>
            <a:r>
              <a:rPr lang="de-CH" sz="1400" dirty="0" err="1" smtClean="0"/>
              <a:t>weights</a:t>
            </a:r>
            <a:endParaRPr lang="de-CH" sz="1400" dirty="0" smtClean="0"/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245295" y="2494934"/>
            <a:ext cx="1326815" cy="1533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1029271" y="2782966"/>
            <a:ext cx="1296144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741239" y="2998990"/>
            <a:ext cx="216024" cy="5760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 rot="18902005">
            <a:off x="3018735" y="4756423"/>
            <a:ext cx="151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Change </a:t>
            </a:r>
            <a:r>
              <a:rPr lang="de-CH" sz="1400" dirty="0" err="1" smtClean="0"/>
              <a:t>payload</a:t>
            </a:r>
            <a:endParaRPr lang="de-CH" sz="1400" dirty="0"/>
          </a:p>
        </p:txBody>
      </p:sp>
      <p:cxnSp>
        <p:nvCxnSpPr>
          <p:cNvPr id="48" name="Gerade Verbindung mit Pfeil 47"/>
          <p:cNvCxnSpPr/>
          <p:nvPr/>
        </p:nvCxnSpPr>
        <p:spPr>
          <a:xfrm flipH="1" flipV="1">
            <a:off x="3491880" y="4005064"/>
            <a:ext cx="288550" cy="5942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981433" y="4005064"/>
            <a:ext cx="2019868" cy="12572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smtClean="0"/>
              <a:t>Controller</a:t>
            </a:r>
          </a:p>
        </p:txBody>
      </p:sp>
      <p:sp>
        <p:nvSpPr>
          <p:cNvPr id="50" name="Abgerundetes Rechteck 49"/>
          <p:cNvSpPr/>
          <p:nvPr/>
        </p:nvSpPr>
        <p:spPr>
          <a:xfrm>
            <a:off x="5076969" y="4446068"/>
            <a:ext cx="1201003" cy="70702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1" name="Textfeld 50"/>
          <p:cNvSpPr txBox="1"/>
          <p:nvPr/>
        </p:nvSpPr>
        <p:spPr>
          <a:xfrm>
            <a:off x="6346212" y="4701784"/>
            <a:ext cx="7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C</a:t>
            </a:r>
            <a:r>
              <a:rPr lang="de-CH" baseline="-25000" dirty="0" smtClean="0"/>
              <a:t>bm</a:t>
            </a:r>
            <a:endParaRPr lang="de-CH" baseline="-25000" dirty="0"/>
          </a:p>
        </p:txBody>
      </p:sp>
      <p:sp>
        <p:nvSpPr>
          <p:cNvPr id="52" name="Textfeld 51"/>
          <p:cNvSpPr txBox="1"/>
          <p:nvPr/>
        </p:nvSpPr>
        <p:spPr>
          <a:xfrm>
            <a:off x="5076969" y="4446068"/>
            <a:ext cx="1269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solidFill>
                  <a:srgbClr val="FF0000"/>
                </a:solidFill>
              </a:rPr>
              <a:t>Hard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to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measure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5196254" y="4701784"/>
            <a:ext cx="10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J      </a:t>
            </a:r>
            <a:r>
              <a:rPr lang="de-CH" dirty="0" err="1" smtClean="0"/>
              <a:t>cog</a:t>
            </a:r>
            <a:endParaRPr lang="de-CH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3" name="Picture 1" descr="C:\Users\Matthias\Documents\GitHub\AU_estimator_doc\02_Presentation\0202_Final\Figures\au_rotation_pictures\au_photo_amplified_ed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9437" y="2222938"/>
            <a:ext cx="3605126" cy="3436042"/>
          </a:xfrm>
          <a:prstGeom prst="rect">
            <a:avLst/>
          </a:prstGeom>
          <a:noFill/>
        </p:spPr>
      </p:pic>
      <p:grpSp>
        <p:nvGrpSpPr>
          <p:cNvPr id="17" name="Gruppieren 16"/>
          <p:cNvGrpSpPr/>
          <p:nvPr/>
        </p:nvGrpSpPr>
        <p:grpSpPr>
          <a:xfrm>
            <a:off x="7044656" y="4873465"/>
            <a:ext cx="1785936" cy="785515"/>
            <a:chOff x="6875584" y="3042140"/>
            <a:chExt cx="1785936" cy="785515"/>
          </a:xfrm>
        </p:grpSpPr>
        <p:cxnSp>
          <p:nvCxnSpPr>
            <p:cNvPr id="12" name="Gerade Verbindung mit Pfeil 11"/>
            <p:cNvCxnSpPr/>
            <p:nvPr/>
          </p:nvCxnSpPr>
          <p:spPr>
            <a:xfrm>
              <a:off x="7007469" y="3622428"/>
              <a:ext cx="6418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7007469" y="3226777"/>
              <a:ext cx="64183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7649308" y="304214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assumed</a:t>
              </a:r>
              <a:endParaRPr lang="de-CH" sz="14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649308" y="3458334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batch</a:t>
              </a:r>
              <a:r>
                <a:rPr lang="de-CH" sz="1400" dirty="0" smtClean="0"/>
                <a:t> sol.</a:t>
              </a:r>
              <a:endParaRPr lang="de-CH" sz="14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6875584" y="3042140"/>
              <a:ext cx="1785936" cy="78551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2" cstate="print">
              <a:lum bright="40000" contrast="20000"/>
            </a:blip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3" cstate="print">
            <a:lum bright="30000" contrast="20000"/>
          </a:blip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ica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095360" y="2745105"/>
            <a:ext cx="3530991" cy="2648243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1717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sz="1600" dirty="0" smtClean="0"/>
                        <a:t>Relative </a:t>
                      </a:r>
                      <a:r>
                        <a:rPr lang="de-CH" sz="1600" dirty="0" err="1" smtClean="0"/>
                        <a:t>tetrahedral</a:t>
                      </a:r>
                      <a:r>
                        <a:rPr lang="de-CH" sz="1600" dirty="0" smtClean="0"/>
                        <a:t> </a:t>
                      </a:r>
                      <a:r>
                        <a:rPr lang="de-CH" sz="1600" dirty="0" err="1" smtClean="0"/>
                        <a:t>edge</a:t>
                      </a:r>
                      <a:r>
                        <a:rPr lang="de-CH" sz="1600" baseline="0" dirty="0" smtClean="0"/>
                        <a:t> </a:t>
                      </a:r>
                      <a:r>
                        <a:rPr lang="de-CH" sz="1600" baseline="0" dirty="0" err="1" smtClean="0"/>
                        <a:t>length</a:t>
                      </a:r>
                      <a:r>
                        <a:rPr lang="de-CH" sz="1600" baseline="0" dirty="0" smtClean="0"/>
                        <a:t> </a:t>
                      </a:r>
                      <a:r>
                        <a:rPr lang="de-CH" sz="1600" dirty="0" err="1" smtClean="0"/>
                        <a:t>error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  <a:r>
                        <a:rPr lang="de-CH" sz="1600" dirty="0" smtClean="0"/>
                        <a:t>%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AU4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AU1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1.68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0.86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2.76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0.67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2.47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3.78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393348"/>
            <a:ext cx="1026941" cy="770793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did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do?</a:t>
            </a:r>
            <a:endParaRPr lang="de-DE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  <a:p>
            <a:pPr lvl="1"/>
            <a:r>
              <a:rPr lang="de-CH" dirty="0" err="1" smtClean="0"/>
              <a:t>Showed</a:t>
            </a:r>
            <a:r>
              <a:rPr lang="de-CH" dirty="0" smtClean="0"/>
              <a:t> </a:t>
            </a:r>
            <a:r>
              <a:rPr lang="de-CH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method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estimate</a:t>
            </a:r>
            <a:r>
              <a:rPr lang="de-CH" dirty="0" smtClean="0"/>
              <a:t> </a:t>
            </a:r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How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accurate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</a:p>
          <a:p>
            <a:pPr lvl="1"/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p</a:t>
            </a:r>
            <a:r>
              <a:rPr lang="de-CH" dirty="0" err="1" smtClean="0"/>
              <a:t>ositions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estimated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c</a:t>
            </a:r>
            <a:r>
              <a:rPr lang="de-CH" dirty="0" err="1" smtClean="0"/>
              <a:t>entimeters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Where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to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</a:p>
          <a:p>
            <a:pPr lvl="1"/>
            <a:r>
              <a:rPr lang="de-CH" dirty="0" err="1" smtClean="0"/>
              <a:t>Automatically</a:t>
            </a:r>
            <a:r>
              <a:rPr lang="de-CH" dirty="0" smtClean="0"/>
              <a:t> update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before</a:t>
            </a:r>
            <a:r>
              <a:rPr lang="de-CH" dirty="0" smtClean="0"/>
              <a:t> </a:t>
            </a:r>
            <a:r>
              <a:rPr lang="de-CH" dirty="0" err="1" smtClean="0"/>
              <a:t>flight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minutes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1896947" y="2024063"/>
            <a:ext cx="5350106" cy="42100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899138"/>
            <a:ext cx="8496300" cy="4409588"/>
          </a:xfrm>
        </p:spPr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Experimental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4578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4580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4581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4579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5602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5604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5605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5603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3" cstate="print">
              <a:lum bright="30000" contrast="20000"/>
            </a:blip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3742006" y="3726184"/>
            <a:ext cx="1296000" cy="648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 descr="system_loop_3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7750" y="3543300"/>
            <a:ext cx="7048500" cy="11715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r>
              <a:rPr lang="de-CH" dirty="0" smtClean="0"/>
              <a:t>: </a:t>
            </a:r>
            <a:r>
              <a:rPr lang="de-CH" dirty="0" err="1" smtClean="0"/>
              <a:t>Control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2560317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4332849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709222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smtClean="0"/>
              <a:t>Independent </a:t>
            </a:r>
            <a:r>
              <a:rPr lang="de-CH" i="1" dirty="0" err="1" smtClean="0"/>
              <a:t>of</a:t>
            </a:r>
            <a:r>
              <a:rPr lang="de-CH" i="1" dirty="0" smtClean="0"/>
              <a:t>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481754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 smtClean="0"/>
              <a:t>Depends</a:t>
            </a:r>
            <a:r>
              <a:rPr lang="de-CH" i="1" dirty="0" smtClean="0"/>
              <a:t> on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1026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899</Words>
  <Application>Microsoft Office PowerPoint</Application>
  <PresentationFormat>Bildschirmpräsentation (4:3)</PresentationFormat>
  <Paragraphs>398</Paragraphs>
  <Slides>34</Slides>
  <Notes>2</Notes>
  <HiddenSlides>0</HiddenSlides>
  <MMClips>3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eth_praesentation_4zu3_ETH8</vt:lpstr>
      <vt:lpstr>Formel</vt:lpstr>
      <vt:lpstr>Estimation of Actuation Configuration for a Multi-Actuated Blimp</vt:lpstr>
      <vt:lpstr>Motivation: Control Arbitrary Blimp</vt:lpstr>
      <vt:lpstr>Motivation: Improve Usability &amp; Control</vt:lpstr>
      <vt:lpstr>Content</vt:lpstr>
      <vt:lpstr>Problem Formulation</vt:lpstr>
      <vt:lpstr>Problem Formulation</vt:lpstr>
      <vt:lpstr>System Overview</vt:lpstr>
      <vt:lpstr>System Overview: Control</vt:lpstr>
      <vt:lpstr>Problem Formulation</vt:lpstr>
      <vt:lpstr>Problem Formulation: System Model</vt:lpstr>
      <vt:lpstr>Problem Formulation</vt:lpstr>
      <vt:lpstr>Problem Formulation: Parameters</vt:lpstr>
      <vt:lpstr>Problem Formulation: Parameters</vt:lpstr>
      <vt:lpstr>Problem Formulation: System Model</vt:lpstr>
      <vt:lpstr>Problem Formulation: System Model</vt:lpstr>
      <vt:lpstr>Problem Formulation</vt:lpstr>
      <vt:lpstr>Problem Formulation: Optimization</vt:lpstr>
      <vt:lpstr>Problem Formulation</vt:lpstr>
      <vt:lpstr>Problem Formulation: Input Pattern</vt:lpstr>
      <vt:lpstr>Results</vt:lpstr>
      <vt:lpstr>Simulator</vt:lpstr>
      <vt:lpstr>Results</vt:lpstr>
      <vt:lpstr>Simulation: Confidence Region</vt:lpstr>
      <vt:lpstr>Simulation: Convergence Region</vt:lpstr>
      <vt:lpstr>Simulation: Casestudies</vt:lpstr>
      <vt:lpstr>Problem Formulation: Input Pattern</vt:lpstr>
      <vt:lpstr>Data Acquisition</vt:lpstr>
      <vt:lpstr>Results: Experiments</vt:lpstr>
      <vt:lpstr>Experiment: Convergence Region</vt:lpstr>
      <vt:lpstr>Experiments</vt:lpstr>
      <vt:lpstr>Results: „Ground Truth“ (Leica)</vt:lpstr>
      <vt:lpstr>Results: Compare Leica and Batch Solution</vt:lpstr>
      <vt:lpstr>Conclusion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304</cp:revision>
  <cp:lastPrinted>2013-06-08T11:22:51Z</cp:lastPrinted>
  <dcterms:created xsi:type="dcterms:W3CDTF">2013-05-24T16:23:39Z</dcterms:created>
  <dcterms:modified xsi:type="dcterms:W3CDTF">2014-05-28T00:29:52Z</dcterms:modified>
</cp:coreProperties>
</file>